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B51B5B-54C5-4509-B721-CDE9AB7C5199}" v="2" dt="2022-03-13T14:41:08.2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70"/>
    <p:restoredTop sz="94632"/>
  </p:normalViewPr>
  <p:slideViewPr>
    <p:cSldViewPr snapToGrid="0" snapToObjects="1">
      <p:cViewPr>
        <p:scale>
          <a:sx n="70" d="100"/>
          <a:sy n="70" d="100"/>
        </p:scale>
        <p:origin x="113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hryn Brassington" userId="07fff1fe-d239-48d9-8e93-ab9a3eff2654" providerId="ADAL" clId="{8FB51B5B-54C5-4509-B721-CDE9AB7C5199}"/>
    <pc:docChg chg="undo custSel addSld delSld modSld">
      <pc:chgData name="Kathryn Brassington" userId="07fff1fe-d239-48d9-8e93-ab9a3eff2654" providerId="ADAL" clId="{8FB51B5B-54C5-4509-B721-CDE9AB7C5199}" dt="2022-03-13T14:42:07.591" v="36" actId="14100"/>
      <pc:docMkLst>
        <pc:docMk/>
      </pc:docMkLst>
      <pc:sldChg chg="addSp delSp modSp mod">
        <pc:chgData name="Kathryn Brassington" userId="07fff1fe-d239-48d9-8e93-ab9a3eff2654" providerId="ADAL" clId="{8FB51B5B-54C5-4509-B721-CDE9AB7C5199}" dt="2022-03-13T14:42:07.591" v="36" actId="14100"/>
        <pc:sldMkLst>
          <pc:docMk/>
          <pc:sldMk cId="3535548492" sldId="257"/>
        </pc:sldMkLst>
        <pc:spChg chg="mod">
          <ac:chgData name="Kathryn Brassington" userId="07fff1fe-d239-48d9-8e93-ab9a3eff2654" providerId="ADAL" clId="{8FB51B5B-54C5-4509-B721-CDE9AB7C5199}" dt="2022-03-13T14:37:49.729" v="7" actId="1076"/>
          <ac:spMkLst>
            <pc:docMk/>
            <pc:sldMk cId="3535548492" sldId="257"/>
            <ac:spMk id="2" creationId="{8C79DCFC-3DD7-43EB-B561-DC3A46D44B97}"/>
          </ac:spMkLst>
        </pc:spChg>
        <pc:spChg chg="del">
          <ac:chgData name="Kathryn Brassington" userId="07fff1fe-d239-48d9-8e93-ab9a3eff2654" providerId="ADAL" clId="{8FB51B5B-54C5-4509-B721-CDE9AB7C5199}" dt="2022-03-13T14:37:53.393" v="8" actId="478"/>
          <ac:spMkLst>
            <pc:docMk/>
            <pc:sldMk cId="3535548492" sldId="257"/>
            <ac:spMk id="7" creationId="{65EBD656-454F-3D40-BC4D-2F90DD23026A}"/>
          </ac:spMkLst>
        </pc:spChg>
        <pc:spChg chg="mod">
          <ac:chgData name="Kathryn Brassington" userId="07fff1fe-d239-48d9-8e93-ab9a3eff2654" providerId="ADAL" clId="{8FB51B5B-54C5-4509-B721-CDE9AB7C5199}" dt="2022-03-13T14:37:56.105" v="9" actId="1076"/>
          <ac:spMkLst>
            <pc:docMk/>
            <pc:sldMk cId="3535548492" sldId="257"/>
            <ac:spMk id="13" creationId="{28773529-A8C8-E644-96E9-434F63E3AA95}"/>
          </ac:spMkLst>
        </pc:spChg>
        <pc:graphicFrameChg chg="mod modGraphic">
          <ac:chgData name="Kathryn Brassington" userId="07fff1fe-d239-48d9-8e93-ab9a3eff2654" providerId="ADAL" clId="{8FB51B5B-54C5-4509-B721-CDE9AB7C5199}" dt="2022-03-13T14:42:07.591" v="36" actId="14100"/>
          <ac:graphicFrameMkLst>
            <pc:docMk/>
            <pc:sldMk cId="3535548492" sldId="257"/>
            <ac:graphicFrameMk id="9" creationId="{BBBBDA32-63C6-B04E-9408-14FF1278A35D}"/>
          </ac:graphicFrameMkLst>
        </pc:graphicFrameChg>
        <pc:picChg chg="add del mod">
          <ac:chgData name="Kathryn Brassington" userId="07fff1fe-d239-48d9-8e93-ab9a3eff2654" providerId="ADAL" clId="{8FB51B5B-54C5-4509-B721-CDE9AB7C5199}" dt="2022-03-13T14:41:21.089" v="33" actId="1076"/>
          <ac:picMkLst>
            <pc:docMk/>
            <pc:sldMk cId="3535548492" sldId="257"/>
            <ac:picMk id="3" creationId="{E3898BC5-FE74-8640-B9F0-52007C329CC1}"/>
          </ac:picMkLst>
        </pc:picChg>
        <pc:picChg chg="del">
          <ac:chgData name="Kathryn Brassington" userId="07fff1fe-d239-48d9-8e93-ab9a3eff2654" providerId="ADAL" clId="{8FB51B5B-54C5-4509-B721-CDE9AB7C5199}" dt="2022-03-13T14:37:33.632" v="4" actId="478"/>
          <ac:picMkLst>
            <pc:docMk/>
            <pc:sldMk cId="3535548492" sldId="257"/>
            <ac:picMk id="6" creationId="{6168DE78-25CF-7C45-9387-476D87CD2167}"/>
          </ac:picMkLst>
        </pc:picChg>
        <pc:picChg chg="mod">
          <ac:chgData name="Kathryn Brassington" userId="07fff1fe-d239-48d9-8e93-ab9a3eff2654" providerId="ADAL" clId="{8FB51B5B-54C5-4509-B721-CDE9AB7C5199}" dt="2022-03-13T14:37:38.093" v="5" actId="1076"/>
          <ac:picMkLst>
            <pc:docMk/>
            <pc:sldMk cId="3535548492" sldId="257"/>
            <ac:picMk id="21" creationId="{89A085EF-4C74-4B56-B2CB-32A99B4C5707}"/>
          </ac:picMkLst>
        </pc:picChg>
        <pc:picChg chg="mod">
          <ac:chgData name="Kathryn Brassington" userId="07fff1fe-d239-48d9-8e93-ab9a3eff2654" providerId="ADAL" clId="{8FB51B5B-54C5-4509-B721-CDE9AB7C5199}" dt="2022-03-13T14:37:41.334" v="6" actId="1076"/>
          <ac:picMkLst>
            <pc:docMk/>
            <pc:sldMk cId="3535548492" sldId="257"/>
            <ac:picMk id="22" creationId="{5601D2E0-BC70-4EC5-8EC9-0A9B4661727E}"/>
          </ac:picMkLst>
        </pc:picChg>
        <pc:picChg chg="mod">
          <ac:chgData name="Kathryn Brassington" userId="07fff1fe-d239-48d9-8e93-ab9a3eff2654" providerId="ADAL" clId="{8FB51B5B-54C5-4509-B721-CDE9AB7C5199}" dt="2022-03-13T14:42:01.722" v="35" actId="1076"/>
          <ac:picMkLst>
            <pc:docMk/>
            <pc:sldMk cId="3535548492" sldId="257"/>
            <ac:picMk id="26" creationId="{9194221F-E964-254C-8636-595AA75B6FB7}"/>
          </ac:picMkLst>
        </pc:picChg>
      </pc:sldChg>
      <pc:sldChg chg="addSp delSp modSp new add del mod">
        <pc:chgData name="Kathryn Brassington" userId="07fff1fe-d239-48d9-8e93-ab9a3eff2654" providerId="ADAL" clId="{8FB51B5B-54C5-4509-B721-CDE9AB7C5199}" dt="2022-03-13T14:41:27.185" v="34" actId="47"/>
        <pc:sldMkLst>
          <pc:docMk/>
          <pc:sldMk cId="2980942666" sldId="258"/>
        </pc:sldMkLst>
        <pc:graphicFrameChg chg="add del modGraphic">
          <ac:chgData name="Kathryn Brassington" userId="07fff1fe-d239-48d9-8e93-ab9a3eff2654" providerId="ADAL" clId="{8FB51B5B-54C5-4509-B721-CDE9AB7C5199}" dt="2022-03-13T14:41:07.770" v="29" actId="3680"/>
          <ac:graphicFrameMkLst>
            <pc:docMk/>
            <pc:sldMk cId="2980942666" sldId="258"/>
            <ac:graphicFrameMk id="3" creationId="{752B6E15-5782-4FC8-B923-4832BF974BED}"/>
          </ac:graphicFrameMkLst>
        </pc:graphicFrameChg>
        <pc:picChg chg="add del mod">
          <ac:chgData name="Kathryn Brassington" userId="07fff1fe-d239-48d9-8e93-ab9a3eff2654" providerId="ADAL" clId="{8FB51B5B-54C5-4509-B721-CDE9AB7C5199}" dt="2022-03-13T14:41:08.287" v="31"/>
          <ac:picMkLst>
            <pc:docMk/>
            <pc:sldMk cId="2980942666" sldId="258"/>
            <ac:picMk id="2" creationId="{FF7192A3-9521-4EE7-8C29-32DCF041B395}"/>
          </ac:picMkLst>
        </pc:picChg>
        <pc:picChg chg="add del mod">
          <ac:chgData name="Kathryn Brassington" userId="07fff1fe-d239-48d9-8e93-ab9a3eff2654" providerId="ADAL" clId="{8FB51B5B-54C5-4509-B721-CDE9AB7C5199}" dt="2022-03-13T14:41:07.236" v="27" actId="22"/>
          <ac:picMkLst>
            <pc:docMk/>
            <pc:sldMk cId="2980942666" sldId="258"/>
            <ac:picMk id="5" creationId="{0B4DF2C0-8737-4C09-B92B-DEF644B23441}"/>
          </ac:picMkLst>
        </pc:picChg>
        <pc:picChg chg="add del">
          <ac:chgData name="Kathryn Brassington" userId="07fff1fe-d239-48d9-8e93-ab9a3eff2654" providerId="ADAL" clId="{8FB51B5B-54C5-4509-B721-CDE9AB7C5199}" dt="2022-03-13T14:41:05.849" v="24" actId="22"/>
          <ac:picMkLst>
            <pc:docMk/>
            <pc:sldMk cId="2980942666" sldId="258"/>
            <ac:picMk id="7" creationId="{DF95802A-3360-4D60-8717-6900358D1D3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2FFD8-6930-694D-A6BA-82083D4031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316F8A-69D3-974D-955D-EC0705DC91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8661F6-7A42-1D42-9FEF-E2A0FFC7A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0B35-C84F-0E4D-8DBF-872E66F5C97E}" type="datetimeFigureOut">
              <a:rPr lang="en-GB" smtClean="0"/>
              <a:t>13/03/2022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516455-32D6-4E46-B33E-10D557A53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767096-6272-1A45-B1A6-38A32EEBD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8555-EE1C-E14A-9E75-F854B102C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541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82BB8-1112-1C48-9CDC-57BAA3693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B8BDCE-9C36-9946-97BE-6E2AD5A068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E4B452-4572-7F4D-8316-06F91C829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0B35-C84F-0E4D-8DBF-872E66F5C97E}" type="datetimeFigureOut">
              <a:rPr lang="en-GB" smtClean="0"/>
              <a:t>13/03/2022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5B4F78-CAC3-BB4E-8BF1-A9DBC4C76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D7D9B2-FB25-4340-80C7-151B5434C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8555-EE1C-E14A-9E75-F854B102C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9535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1EC992-0B67-4F42-AE01-E61018DD24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57F105-96AE-CF44-8B43-410BA5483F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3593EF-4631-4D4E-B8EF-7F3F980EB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0B35-C84F-0E4D-8DBF-872E66F5C97E}" type="datetimeFigureOut">
              <a:rPr lang="en-GB" smtClean="0"/>
              <a:t>13/03/2022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005955-8D59-6A4A-9104-4916A484F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755D4E-7F76-B542-A821-1D7590525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8555-EE1C-E14A-9E75-F854B102C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485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2CEC2-3D7E-C24E-B76A-CF591B9C4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56C1FA-531F-0E48-ADB2-CB32981F12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353607-4E40-F24C-9D23-180CC6AA7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0B35-C84F-0E4D-8DBF-872E66F5C97E}" type="datetimeFigureOut">
              <a:rPr lang="en-GB" smtClean="0"/>
              <a:t>13/03/2022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4013F2-BFDA-F345-9016-A88CFDA82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497F4-1B3A-A84E-A958-F9876460E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8555-EE1C-E14A-9E75-F854B102C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5978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CA833-223A-9746-82A0-8A299AEDF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7C60C2-2D06-AF4F-A977-65C43E2F94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4C6426-B746-F942-8C8A-98DB9F5E6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0B35-C84F-0E4D-8DBF-872E66F5C97E}" type="datetimeFigureOut">
              <a:rPr lang="en-GB" smtClean="0"/>
              <a:t>13/03/2022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5C0D67-B98C-8141-AF4F-5C0E57649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209B5-BD17-D445-B920-08AD77B3C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8555-EE1C-E14A-9E75-F854B102C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0799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CC965-E74E-F040-B2BB-1100048A8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5A7D0-2A2B-6C4F-87CF-3848E7D969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169143-9D2E-FC4E-AAB0-6E06431853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C684F1-87BA-A643-94C6-115F87953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0B35-C84F-0E4D-8DBF-872E66F5C97E}" type="datetimeFigureOut">
              <a:rPr lang="en-GB" smtClean="0"/>
              <a:t>13/03/2022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E6369E-61BD-4744-80C4-595EF07B2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40C843-627F-7049-A7FA-9447B5408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8555-EE1C-E14A-9E75-F854B102C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5496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7CB8D-F43C-D54C-A7A4-09EE003B9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4AF7A3-E20B-9E49-9B78-F28716DBBC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7FED24-E41D-744C-A421-379BE59AB9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5A8C76-CF2B-0345-8050-861340E72C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313FE1-27B8-7B46-9DF8-4194AF71A4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3C2335-6940-9C45-9700-14A759D95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0B35-C84F-0E4D-8DBF-872E66F5C97E}" type="datetimeFigureOut">
              <a:rPr lang="en-GB" smtClean="0"/>
              <a:t>13/03/2022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9E799C-6AB3-BB4C-AC0F-1C41C3A54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798235-F6F2-884C-A287-4BC5C095A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8555-EE1C-E14A-9E75-F854B102C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8628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34955-FFC2-B346-90DE-8419C03F0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D39514-182A-8948-9F25-DADC6BF1E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0B35-C84F-0E4D-8DBF-872E66F5C97E}" type="datetimeFigureOut">
              <a:rPr lang="en-GB" smtClean="0"/>
              <a:t>13/03/2022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CCC715-AEBF-E448-9D2F-BB37EE451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37317E-AE4B-4045-9B59-E5B8BC9F4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8555-EE1C-E14A-9E75-F854B102C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985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F3F68E-0D83-B94C-AD8A-817AD6A3E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0B35-C84F-0E4D-8DBF-872E66F5C97E}" type="datetimeFigureOut">
              <a:rPr lang="en-GB" smtClean="0"/>
              <a:t>13/03/2022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193AA6-E662-DE4B-852F-A8A8C4B4C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61CE80-B941-0844-84A1-EFAC9710B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8555-EE1C-E14A-9E75-F854B102C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543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F4F6D-8504-0C46-94DE-6AD6BD703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AB40B-BE4C-B545-BCE7-86FD2B654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91A4FA-8C25-BC49-AF60-389908FAEC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2D63DE-696E-7C44-A167-9CA17DE06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0B35-C84F-0E4D-8DBF-872E66F5C97E}" type="datetimeFigureOut">
              <a:rPr lang="en-GB" smtClean="0"/>
              <a:t>13/03/2022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ADB105-921F-8949-A7C1-903FEC6D5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AEAE9-DA3B-CF44-A6CE-F54B1873E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8555-EE1C-E14A-9E75-F854B102C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59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6CFB6-D7FB-1946-8D18-395CAF63C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D700AD-84F3-0944-8DEA-D90EB7A825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753787-BD09-164A-8406-6D7C3A3103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DCEF3-6923-6148-A57C-258A937BE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0B35-C84F-0E4D-8DBF-872E66F5C97E}" type="datetimeFigureOut">
              <a:rPr lang="en-GB" smtClean="0"/>
              <a:t>13/03/2022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3468DC-3F92-5849-BBAA-F0C0F4FF9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4BB3B4-0EEC-834B-B442-8BAC0043D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8555-EE1C-E14A-9E75-F854B102C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827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0597C8-6D5B-8F45-B365-F77E3EE7C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D32AF2-059A-C646-A696-744438BE0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F418B-7C95-9344-AFE4-FC31E24CE2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00B35-C84F-0E4D-8DBF-872E66F5C97E}" type="datetimeFigureOut">
              <a:rPr lang="en-GB" smtClean="0"/>
              <a:t>13/03/2022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A1887-4DF2-994D-9FC0-F588630D40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7F403-9CE4-8446-9B55-93B41C7025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48555-EE1C-E14A-9E75-F854B102C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2840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6F7B741-E7C4-FF4F-9B37-86E243B3DAC7}"/>
              </a:ext>
            </a:extLst>
          </p:cNvPr>
          <p:cNvSpPr/>
          <p:nvPr/>
        </p:nvSpPr>
        <p:spPr>
          <a:xfrm>
            <a:off x="5521543" y="127955"/>
            <a:ext cx="2827850" cy="564543"/>
          </a:xfrm>
          <a:prstGeom prst="roundRect">
            <a:avLst>
              <a:gd name="adj" fmla="val 31421"/>
            </a:avLst>
          </a:prstGeom>
          <a:solidFill>
            <a:srgbClr val="33CCCB"/>
          </a:solidFill>
          <a:ln>
            <a:solidFill>
              <a:srgbClr val="33CC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latin typeface="Arial Rounded MT Bold" panose="020F0704030504030204" pitchFamily="34" charset="77"/>
            </a:endParaRPr>
          </a:p>
          <a:p>
            <a:pPr algn="ctr"/>
            <a:r>
              <a:rPr lang="en-GB" dirty="0">
                <a:latin typeface="Arial Rounded MT Bold" panose="020F0704030504030204" pitchFamily="34" charset="77"/>
              </a:rPr>
              <a:t>Science - Biology</a:t>
            </a:r>
          </a:p>
          <a:p>
            <a:pPr algn="ctr"/>
            <a:r>
              <a:rPr lang="en-GB" dirty="0">
                <a:solidFill>
                  <a:schemeClr val="tx1"/>
                </a:solidFill>
                <a:latin typeface="Arial Rounded MT Bold" panose="020F0704030504030204" pitchFamily="34" charset="77"/>
              </a:rPr>
              <a:t>Plants – Life Cycles </a:t>
            </a:r>
          </a:p>
          <a:p>
            <a:pPr algn="ctr"/>
            <a:endParaRPr lang="en-GB" sz="1400" dirty="0">
              <a:latin typeface="Arial Rounded MT Bold" panose="020F0704030504030204" pitchFamily="34" charset="77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BBBDA32-63C6-B04E-9408-14FF1278A3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8966038"/>
              </p:ext>
            </p:extLst>
          </p:nvPr>
        </p:nvGraphicFramePr>
        <p:xfrm>
          <a:off x="8558829" y="168440"/>
          <a:ext cx="3436262" cy="6551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982">
                  <a:extLst>
                    <a:ext uri="{9D8B030D-6E8A-4147-A177-3AD203B41FA5}">
                      <a16:colId xmlns:a16="http://schemas.microsoft.com/office/drawing/2014/main" val="2519945507"/>
                    </a:ext>
                  </a:extLst>
                </a:gridCol>
                <a:gridCol w="2031280">
                  <a:extLst>
                    <a:ext uri="{9D8B030D-6E8A-4147-A177-3AD203B41FA5}">
                      <a16:colId xmlns:a16="http://schemas.microsoft.com/office/drawing/2014/main" val="3895209344"/>
                    </a:ext>
                  </a:extLst>
                </a:gridCol>
              </a:tblGrid>
              <a:tr h="898614"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 Rounded MT Bold" panose="020F0704030504030204" pitchFamily="34" charset="77"/>
                        </a:rPr>
                        <a:t>ROCKET WORDS</a:t>
                      </a:r>
                    </a:p>
                    <a:p>
                      <a:pPr algn="ctr"/>
                      <a:r>
                        <a:rPr lang="en-GB" sz="1200" dirty="0">
                          <a:latin typeface="Arial Rounded MT Bold" panose="020F0704030504030204" pitchFamily="34" charset="77"/>
                        </a:rPr>
                        <a:t>Learn these words </a:t>
                      </a:r>
                      <a:br>
                        <a:rPr lang="en-GB" sz="1200" dirty="0">
                          <a:latin typeface="Arial Rounded MT Bold" panose="020F0704030504030204" pitchFamily="34" charset="77"/>
                        </a:rPr>
                      </a:br>
                      <a:r>
                        <a:rPr lang="en-GB" sz="1200" dirty="0">
                          <a:latin typeface="Arial Rounded MT Bold" panose="020F0704030504030204" pitchFamily="34" charset="77"/>
                        </a:rPr>
                        <a:t>and their definitions.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9910194"/>
                  </a:ext>
                </a:extLst>
              </a:tr>
              <a:tr h="347087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 Rounded MT Bold" panose="020F0704030504030204" pitchFamily="34" charset="77"/>
                        </a:rPr>
                        <a:t>Key Word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 Rounded MT Bold" panose="020F0704030504030204" pitchFamily="34" charset="77"/>
                        </a:rPr>
                        <a:t>Definition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7522093"/>
                  </a:ext>
                </a:extLst>
              </a:tr>
              <a:tr h="524471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rial Rounded MT Bold" panose="020F0704030504030204" pitchFamily="34" charset="77"/>
                        </a:rPr>
                        <a:t>transpiration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Arial Rounded MT Bold" panose="020F0704030504030204" pitchFamily="34" charset="77"/>
                        </a:rPr>
                        <a:t>Water escaping through plant leaves.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0860657"/>
                  </a:ext>
                </a:extLst>
              </a:tr>
              <a:tr h="643474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rial Rounded MT Bold" panose="020F0704030504030204" pitchFamily="34" charset="77"/>
                        </a:rPr>
                        <a:t>photosynthesis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Arial Rounded MT Bold" panose="020F0704030504030204" pitchFamily="34" charset="77"/>
                        </a:rPr>
                        <a:t>The chemical reaction in plants that allows them to make their own food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4073176"/>
                  </a:ext>
                </a:extLst>
              </a:tr>
              <a:tr h="681609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rial Rounded MT Bold" panose="020F0704030504030204" pitchFamily="34" charset="77"/>
                        </a:rPr>
                        <a:t>carbon dioxide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Arial Rounded MT Bold" panose="020F0704030504030204" pitchFamily="34" charset="77"/>
                        </a:rPr>
                        <a:t>A colourless, odourless gas, it is taken in by plants.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1883998"/>
                  </a:ext>
                </a:extLst>
              </a:tr>
              <a:tr h="643474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rial Rounded MT Bold" panose="020F0704030504030204" pitchFamily="34" charset="77"/>
                        </a:rPr>
                        <a:t>pollination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Arial Rounded MT Bold" panose="020F0704030504030204" pitchFamily="34" charset="77"/>
                        </a:rPr>
                        <a:t>The process of moving pollen from one flower to another.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1065980"/>
                  </a:ext>
                </a:extLst>
              </a:tr>
              <a:tr h="596894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rial Rounded MT Bold" panose="020F0704030504030204" pitchFamily="34" charset="77"/>
                        </a:rPr>
                        <a:t>dispersal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Arial Rounded MT Bold" panose="020F0704030504030204" pitchFamily="34" charset="77"/>
                        </a:rPr>
                        <a:t>The spreading of a plant’s seeds over a wide area.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672471"/>
                  </a:ext>
                </a:extLst>
              </a:tr>
              <a:tr h="824967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rial Rounded MT Bold" panose="020F0704030504030204" pitchFamily="34" charset="77"/>
                        </a:rPr>
                        <a:t>xylem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Arial Rounded MT Bold" panose="020F0704030504030204" pitchFamily="34" charset="77"/>
                        </a:rPr>
                        <a:t>A tube that transports water from the roots, through the stems, to the leaves.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4832562"/>
                  </a:ext>
                </a:extLst>
              </a:tr>
              <a:tr h="824967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rial Rounded MT Bold" panose="020F0704030504030204" pitchFamily="34" charset="77"/>
                        </a:rPr>
                        <a:t>phloem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Arial Rounded MT Bold" panose="020F0704030504030204" pitchFamily="34" charset="77"/>
                        </a:rPr>
                        <a:t>A tube that transports food and nutrients from the roots, through the stem, to the leaves.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2983940"/>
                  </a:ext>
                </a:extLst>
              </a:tr>
              <a:tr h="565691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rial Rounded MT Bold" panose="020F0704030504030204" pitchFamily="34" charset="77"/>
                        </a:rPr>
                        <a:t>glucose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Arial Rounded MT Bold" panose="020F0704030504030204" pitchFamily="34" charset="77"/>
                        </a:rPr>
                        <a:t>A sugar made during photosynthesis.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6322334"/>
                  </a:ext>
                </a:extLst>
              </a:tr>
            </a:tbl>
          </a:graphicData>
        </a:graphic>
      </p:graphicFrame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82AAF0AA-A05D-D043-8979-FDAB936988AC}"/>
              </a:ext>
            </a:extLst>
          </p:cNvPr>
          <p:cNvSpPr/>
          <p:nvPr/>
        </p:nvSpPr>
        <p:spPr>
          <a:xfrm>
            <a:off x="3053424" y="765239"/>
            <a:ext cx="5305531" cy="5954451"/>
          </a:xfrm>
          <a:prstGeom prst="roundRect">
            <a:avLst>
              <a:gd name="adj" fmla="val 5234"/>
            </a:avLst>
          </a:prstGeom>
          <a:noFill/>
          <a:ln>
            <a:solidFill>
              <a:srgbClr val="33CC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8773529-A8C8-E644-96E9-434F63E3AA95}"/>
              </a:ext>
            </a:extLst>
          </p:cNvPr>
          <p:cNvSpPr/>
          <p:nvPr/>
        </p:nvSpPr>
        <p:spPr>
          <a:xfrm>
            <a:off x="148395" y="823359"/>
            <a:ext cx="2757337" cy="344961"/>
          </a:xfrm>
          <a:prstGeom prst="roundRect">
            <a:avLst>
              <a:gd name="adj" fmla="val 31421"/>
            </a:avLst>
          </a:prstGeom>
          <a:solidFill>
            <a:srgbClr val="33CCC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Composites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8A4D0624-E836-C34C-A76D-C06C83AAC4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91489">
            <a:off x="11084967" y="-81929"/>
            <a:ext cx="1218649" cy="1218649"/>
          </a:xfrm>
          <a:prstGeom prst="rect">
            <a:avLst/>
          </a:prstGeom>
        </p:spPr>
      </p:pic>
      <p:pic>
        <p:nvPicPr>
          <p:cNvPr id="16" name="Picture 15" descr="A picture containing indoor&#10;&#10;Description automatically generated">
            <a:extLst>
              <a:ext uri="{FF2B5EF4-FFF2-40B4-BE49-F238E27FC236}">
                <a16:creationId xmlns:a16="http://schemas.microsoft.com/office/drawing/2014/main" id="{672606FF-A654-D043-AF21-FF74AEDA25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968" y="1178981"/>
            <a:ext cx="1466841" cy="92953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991BFC4-8A51-CE45-9655-F913C998B6CE}"/>
              </a:ext>
            </a:extLst>
          </p:cNvPr>
          <p:cNvSpPr txBox="1"/>
          <p:nvPr/>
        </p:nvSpPr>
        <p:spPr>
          <a:xfrm>
            <a:off x="3448390" y="778060"/>
            <a:ext cx="45512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33CCCB"/>
                </a:solidFill>
                <a:latin typeface="Arial Rounded MT Bold" panose="020F0704030504030204" pitchFamily="34" charset="77"/>
              </a:rPr>
              <a:t>Diagrams and Pictures - What do I need to know?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28AD1FD-279D-3543-BEF5-6398465D1AEA}"/>
              </a:ext>
            </a:extLst>
          </p:cNvPr>
          <p:cNvSpPr txBox="1"/>
          <p:nvPr/>
        </p:nvSpPr>
        <p:spPr>
          <a:xfrm>
            <a:off x="4764780" y="1360297"/>
            <a:ext cx="3485602" cy="646331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33CCCB"/>
                </a:solidFill>
                <a:latin typeface="Arial Rounded MT Bold" panose="020F0704030504030204" pitchFamily="34" charset="77"/>
              </a:rPr>
              <a:t>ROOT HAIRS</a:t>
            </a:r>
            <a:br>
              <a:rPr lang="en-GB" sz="1200" dirty="0">
                <a:latin typeface="Arial Rounded MT Bold" panose="020F0704030504030204" pitchFamily="34" charset="77"/>
              </a:rPr>
            </a:br>
            <a:r>
              <a:rPr lang="en-GB" sz="1200" dirty="0">
                <a:latin typeface="Arial Rounded MT Bold" panose="020F0704030504030204" pitchFamily="34" charset="77"/>
              </a:rPr>
              <a:t> These are tiny strands on roots which absorb the water and nutrients from the soil.</a:t>
            </a:r>
          </a:p>
        </p:txBody>
      </p:sp>
      <p:pic>
        <p:nvPicPr>
          <p:cNvPr id="20" name="Picture 19" descr="A picture containing person&#10;&#10;Description automatically generated">
            <a:extLst>
              <a:ext uri="{FF2B5EF4-FFF2-40B4-BE49-F238E27FC236}">
                <a16:creationId xmlns:a16="http://schemas.microsoft.com/office/drawing/2014/main" id="{548D0EC5-8B24-2D4E-AF52-8C6A6A76C7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1144" y="4048905"/>
            <a:ext cx="1341800" cy="866902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C8A496E6-8B67-F647-89EA-4D1B02E7386F}"/>
              </a:ext>
            </a:extLst>
          </p:cNvPr>
          <p:cNvSpPr txBox="1"/>
          <p:nvPr/>
        </p:nvSpPr>
        <p:spPr>
          <a:xfrm>
            <a:off x="4606452" y="4084810"/>
            <a:ext cx="3643930" cy="830997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33CCCB"/>
                </a:solidFill>
                <a:latin typeface="Arial Rounded MT Bold" panose="020F0704030504030204" pitchFamily="34" charset="77"/>
              </a:rPr>
              <a:t>TRANSPIRATION</a:t>
            </a:r>
            <a:br>
              <a:rPr lang="en-GB" sz="1200" dirty="0">
                <a:latin typeface="Arial Rounded MT Bold" panose="020F0704030504030204" pitchFamily="34" charset="77"/>
              </a:rPr>
            </a:br>
            <a:r>
              <a:rPr lang="en-GB" sz="1200" dirty="0">
                <a:latin typeface="Arial Rounded MT Bold" panose="020F0704030504030204" pitchFamily="34" charset="77"/>
              </a:rPr>
              <a:t> Water escapes from the leaves, which forces the plant to suck more water up via the xylem to replace what it has lost.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1AB610C-DFCC-084D-9F92-FA71B387F2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8567" y="2211457"/>
            <a:ext cx="2580388" cy="1754326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E295E44B-AD9E-6B42-80DA-6CBE75927D4E}"/>
              </a:ext>
            </a:extLst>
          </p:cNvPr>
          <p:cNvSpPr txBox="1"/>
          <p:nvPr/>
        </p:nvSpPr>
        <p:spPr>
          <a:xfrm>
            <a:off x="3181144" y="2211457"/>
            <a:ext cx="2395788" cy="1754326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33CCCB"/>
                </a:solidFill>
                <a:latin typeface="Arial Rounded MT Bold" panose="020F0704030504030204" pitchFamily="34" charset="77"/>
              </a:rPr>
              <a:t>XYLEM and PHLOEM</a:t>
            </a:r>
            <a:br>
              <a:rPr lang="en-GB" sz="1200" dirty="0">
                <a:latin typeface="Arial Rounded MT Bold" panose="020F0704030504030204" pitchFamily="34" charset="77"/>
              </a:rPr>
            </a:br>
            <a:r>
              <a:rPr lang="en-GB" sz="1200" dirty="0">
                <a:latin typeface="Arial Rounded MT Bold" panose="020F0704030504030204" pitchFamily="34" charset="77"/>
              </a:rPr>
              <a:t>This diagram shows how the phloem work.  They are a bit like veins – they go right from the roots, through the stem, to leaves.  They transport water.  Phloem are similar, but they move the food and nutrients.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194221F-E964-254C-8636-595AA75B6FB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74" r="1819"/>
          <a:stretch/>
        </p:blipFill>
        <p:spPr>
          <a:xfrm>
            <a:off x="320404" y="6225806"/>
            <a:ext cx="2413318" cy="548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8" name="Picture 27" descr="A picture containing indoor, table, cake&#10;&#10;Description automatically generated">
            <a:extLst>
              <a:ext uri="{FF2B5EF4-FFF2-40B4-BE49-F238E27FC236}">
                <a16:creationId xmlns:a16="http://schemas.microsoft.com/office/drawing/2014/main" id="{AED649C3-B7CE-7D4B-BCEB-41DFAC6B49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7702" y="5062933"/>
            <a:ext cx="2092680" cy="156966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C975429C-B442-2D4B-8547-680B7035377C}"/>
              </a:ext>
            </a:extLst>
          </p:cNvPr>
          <p:cNvSpPr txBox="1"/>
          <p:nvPr/>
        </p:nvSpPr>
        <p:spPr>
          <a:xfrm>
            <a:off x="3143484" y="5062933"/>
            <a:ext cx="2905645" cy="1569660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33CCCB"/>
                </a:solidFill>
                <a:latin typeface="Arial Rounded MT Bold" panose="020F0704030504030204" pitchFamily="34" charset="77"/>
              </a:rPr>
              <a:t>PARTS OF A FLOWER</a:t>
            </a:r>
            <a:br>
              <a:rPr lang="en-GB" sz="1200" dirty="0">
                <a:latin typeface="Arial Rounded MT Bold" panose="020F0704030504030204" pitchFamily="34" charset="77"/>
              </a:rPr>
            </a:br>
            <a:r>
              <a:rPr lang="en-GB" sz="1200" dirty="0">
                <a:latin typeface="Arial Rounded MT Bold" panose="020F0704030504030204" pitchFamily="34" charset="77"/>
              </a:rPr>
              <a:t> All these parts are vital.  The </a:t>
            </a:r>
            <a:r>
              <a:rPr lang="en-GB" sz="1200" dirty="0">
                <a:solidFill>
                  <a:srgbClr val="33CCCB"/>
                </a:solidFill>
                <a:latin typeface="Arial Rounded MT Bold" panose="020F0704030504030204" pitchFamily="34" charset="77"/>
              </a:rPr>
              <a:t>petal</a:t>
            </a:r>
            <a:r>
              <a:rPr lang="en-GB" sz="1200" dirty="0">
                <a:latin typeface="Arial Rounded MT Bold" panose="020F0704030504030204" pitchFamily="34" charset="77"/>
              </a:rPr>
              <a:t> is bright and pretty to attract insects. The </a:t>
            </a:r>
            <a:r>
              <a:rPr lang="en-GB" sz="1200" dirty="0">
                <a:solidFill>
                  <a:srgbClr val="33CCCB"/>
                </a:solidFill>
                <a:latin typeface="Arial Rounded MT Bold" panose="020F0704030504030204" pitchFamily="34" charset="77"/>
              </a:rPr>
              <a:t>anther</a:t>
            </a:r>
            <a:r>
              <a:rPr lang="en-GB" sz="1200" dirty="0">
                <a:latin typeface="Arial Rounded MT Bold" panose="020F0704030504030204" pitchFamily="34" charset="77"/>
              </a:rPr>
              <a:t> makes pollen and is held up by the </a:t>
            </a:r>
            <a:r>
              <a:rPr lang="en-GB" sz="1200" dirty="0">
                <a:solidFill>
                  <a:srgbClr val="33CCCB"/>
                </a:solidFill>
                <a:latin typeface="Arial Rounded MT Bold" panose="020F0704030504030204" pitchFamily="34" charset="77"/>
              </a:rPr>
              <a:t>filament</a:t>
            </a:r>
            <a:r>
              <a:rPr lang="en-GB" sz="1200" dirty="0">
                <a:latin typeface="Arial Rounded MT Bold" panose="020F0704030504030204" pitchFamily="34" charset="77"/>
              </a:rPr>
              <a:t>.  The </a:t>
            </a:r>
            <a:r>
              <a:rPr lang="en-GB" sz="1200" dirty="0">
                <a:solidFill>
                  <a:srgbClr val="33CCCB"/>
                </a:solidFill>
                <a:latin typeface="Arial Rounded MT Bold" panose="020F0704030504030204" pitchFamily="34" charset="77"/>
              </a:rPr>
              <a:t>stigma</a:t>
            </a:r>
            <a:r>
              <a:rPr lang="en-GB" sz="1200" dirty="0">
                <a:latin typeface="Arial Rounded MT Bold" panose="020F0704030504030204" pitchFamily="34" charset="77"/>
              </a:rPr>
              <a:t> is sticky to stop the pollen dropping, and this sits on a tall </a:t>
            </a:r>
            <a:r>
              <a:rPr lang="en-GB" sz="1200" dirty="0">
                <a:solidFill>
                  <a:srgbClr val="33CCCB"/>
                </a:solidFill>
                <a:latin typeface="Arial Rounded MT Bold" panose="020F0704030504030204" pitchFamily="34" charset="77"/>
              </a:rPr>
              <a:t>style</a:t>
            </a:r>
            <a:r>
              <a:rPr lang="en-GB" sz="1200" dirty="0">
                <a:latin typeface="Arial Rounded MT Bold" panose="020F0704030504030204" pitchFamily="34" charset="77"/>
              </a:rPr>
              <a:t> to make sure the insect can find it!</a:t>
            </a:r>
          </a:p>
        </p:txBody>
      </p:sp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E3898BC5-FE74-8640-B9F0-52007C329C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914" y="1280261"/>
            <a:ext cx="2946480" cy="488448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9A085EF-4C74-4B56-B2CB-32A99B4C570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31" y="127955"/>
            <a:ext cx="665746" cy="583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601D2E0-BC70-4EC5-8EC9-0A9B4661727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916" y="176959"/>
            <a:ext cx="1392468" cy="48545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C79DCFC-3DD7-43EB-B561-DC3A46D44B97}"/>
              </a:ext>
            </a:extLst>
          </p:cNvPr>
          <p:cNvSpPr txBox="1"/>
          <p:nvPr/>
        </p:nvSpPr>
        <p:spPr>
          <a:xfrm>
            <a:off x="2250045" y="198975"/>
            <a:ext cx="34362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0070C0"/>
                </a:solidFill>
              </a:rPr>
              <a:t>God shines within our hearts.  Jesus walks by our side.  The Holy Spirit gives us strength.</a:t>
            </a:r>
          </a:p>
        </p:txBody>
      </p:sp>
    </p:spTree>
    <p:extLst>
      <p:ext uri="{BB962C8B-B14F-4D97-AF65-F5344CB8AC3E}">
        <p14:creationId xmlns:p14="http://schemas.microsoft.com/office/powerpoint/2010/main" val="35355484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1489</TotalTime>
  <Words>313</Words>
  <Application>Microsoft Office PowerPoint</Application>
  <PresentationFormat>Widescreen</PresentationFormat>
  <Paragraphs>78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Rounded MT Bold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Usher</dc:creator>
  <cp:lastModifiedBy>Kathryn Brassington</cp:lastModifiedBy>
  <cp:revision>62</cp:revision>
  <cp:lastPrinted>2019-04-05T13:47:03Z</cp:lastPrinted>
  <dcterms:created xsi:type="dcterms:W3CDTF">2019-03-22T07:10:13Z</dcterms:created>
  <dcterms:modified xsi:type="dcterms:W3CDTF">2022-03-13T14:42:12Z</dcterms:modified>
</cp:coreProperties>
</file>