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0"/>
    <p:restoredTop sz="94632"/>
  </p:normalViewPr>
  <p:slideViewPr>
    <p:cSldViewPr snapToGrid="0" snapToObjects="1">
      <p:cViewPr varScale="1">
        <p:scale>
          <a:sx n="72" d="100"/>
          <a:sy n="72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2FFD8-6930-694D-A6BA-82083D403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16F8A-69D3-974D-955D-EC0705DC9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61F6-7A42-1D42-9FEF-E2A0FFC7A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6455-32D6-4E46-B33E-10D557A5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67096-6272-1A45-B1A6-38A32EEB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54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82BB8-1112-1C48-9CDC-57BAA3693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8BDCE-9C36-9946-97BE-6E2AD5A06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4B452-4572-7F4D-8316-06F91C82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B4F78-CAC3-BB4E-8BF1-A9DBC4C7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7D9B2-FB25-4340-80C7-151B5434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3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EC992-0B67-4F42-AE01-E61018DD2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7F105-96AE-CF44-8B43-410BA5483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93EF-4631-4D4E-B8EF-7F3F980E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05955-8D59-6A4A-9104-4916A48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55D4E-7F76-B542-A821-1D759052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8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2CEC2-3D7E-C24E-B76A-CF591B9C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6C1FA-531F-0E48-ADB2-CB32981F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3607-4E40-F24C-9D23-180CC6A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013F2-BFDA-F345-9016-A88CFDA8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97F4-1B3A-A84E-A958-F9876460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7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A833-223A-9746-82A0-8A299AEDF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C60C2-2D06-AF4F-A977-65C43E2F9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6426-B746-F942-8C8A-98DB9F5E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0D67-B98C-8141-AF4F-5C0E5764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209B5-BD17-D445-B920-08AD77B3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CC965-E74E-F040-B2BB-1100048A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A7D0-2A2B-6C4F-87CF-3848E7D96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69143-9D2E-FC4E-AAB0-6E0643185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684F1-87BA-A643-94C6-115F8795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6369E-61BD-4744-80C4-595EF07B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0C843-627F-7049-A7FA-9447B540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9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B8D-F43C-D54C-A7A4-09EE003B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AF7A3-E20B-9E49-9B78-F28716DBB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FED24-E41D-744C-A421-379BE59AB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A8C76-CF2B-0345-8050-861340E7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313FE1-27B8-7B46-9DF8-4194AF71A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C2335-6940-9C45-9700-14A759D9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E799C-6AB3-BB4C-AC0F-1C41C3A5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98235-F6F2-884C-A287-4BC5C095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4955-FFC2-B346-90DE-8419C03F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39514-182A-8948-9F25-DADC6BF1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CC715-AEBF-E448-9D2F-BB37EE45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7317E-AE4B-4045-9B59-E5B8BC9F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8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3F68E-0D83-B94C-AD8A-817AD6A3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93AA6-E662-DE4B-852F-A8A8C4B4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1CE80-B941-0844-84A1-EFAC9710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4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4F6D-8504-0C46-94DE-6AD6BD70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B40B-BE4C-B545-BCE7-86FD2B654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1A4FA-8C25-BC49-AF60-389908FAE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63DE-696E-7C44-A167-9CA17DE0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DB105-921F-8949-A7C1-903FEC6D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AEAE9-DA3B-CF44-A6CE-F54B1873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CFB6-D7FB-1946-8D18-395CAF63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700AD-84F3-0944-8DEA-D90EB7A82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53787-BD09-164A-8406-6D7C3A310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CEF3-6923-6148-A57C-258A937B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468DC-3F92-5849-BBAA-F0C0F4FF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BB3B4-0EEC-834B-B442-8BAC0043D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2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597C8-6D5B-8F45-B365-F77E3EE7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AF2-059A-C646-A696-744438BE0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418B-7C95-9344-AFE4-FC31E24CE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26/04/2022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A1887-4DF2-994D-9FC0-F588630D4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7F403-9CE4-8446-9B55-93B41C702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4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>
            <a:extLst>
              <a:ext uri="{FF2B5EF4-FFF2-40B4-BE49-F238E27FC236}">
                <a16:creationId xmlns:a16="http://schemas.microsoft.com/office/drawing/2014/main" id="{C85D4A10-CB4A-A248-8F85-98DE6A27D4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1679648">
            <a:off x="9852142" y="5310813"/>
            <a:ext cx="1519513" cy="1519513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C8C537D-D270-CF49-AD1A-3F7DFE1008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42" b="38670"/>
          <a:stretch/>
        </p:blipFill>
        <p:spPr>
          <a:xfrm>
            <a:off x="4772387" y="1825595"/>
            <a:ext cx="3813448" cy="242754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4606452" y="89680"/>
            <a:ext cx="2849425" cy="564543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Science: Physics</a:t>
            </a:r>
          </a:p>
          <a:p>
            <a:pPr algn="ctr"/>
            <a:r>
              <a:rPr lang="en-GB" sz="1400" dirty="0">
                <a:latin typeface="Arial Rounded MT Bold" panose="020F0704030504030204" pitchFamily="34" charset="77"/>
              </a:rPr>
              <a:t>Unit: </a:t>
            </a:r>
            <a:r>
              <a:rPr lang="en-GB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Electricity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443863"/>
              </p:ext>
            </p:extLst>
          </p:nvPr>
        </p:nvGraphicFramePr>
        <p:xfrm>
          <a:off x="223844" y="371951"/>
          <a:ext cx="3436262" cy="604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106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2256156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89063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 Rounded MT Bold" panose="020F0704030504030204" pitchFamily="34" charset="77"/>
                        </a:rPr>
                        <a:t>ROCKET WORDS</a:t>
                      </a:r>
                    </a:p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Learn these words </a:t>
                      </a:r>
                      <a:br>
                        <a:rPr lang="en-GB" sz="1200" dirty="0">
                          <a:latin typeface="Arial Rounded MT Bold" panose="020F0704030504030204" pitchFamily="34" charset="77"/>
                        </a:rPr>
                      </a:br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and their definitions.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320595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Key 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 Rounded MT Bold" panose="020F0704030504030204" pitchFamily="34" charset="77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587292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series circuit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looped circuit where the electricity flows from the positive to negative terminal of the battery.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860657"/>
                  </a:ext>
                </a:extLst>
              </a:tr>
              <a:tr h="57530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circuit diagram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Electrical components shown in a picture by using standard symbols.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073176"/>
                  </a:ext>
                </a:extLst>
              </a:tr>
              <a:tr h="62958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parallel circuit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circuit with two or more pathways for the current to flow through.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1883998"/>
                  </a:ext>
                </a:extLst>
              </a:tr>
              <a:tr h="57493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conductor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Materials which allow electricity to flow through them with ease.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65980"/>
                  </a:ext>
                </a:extLst>
              </a:tr>
              <a:tr h="55133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insulator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Materials that do not allow electricity to pass through them with ease.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672471"/>
                  </a:ext>
                </a:extLst>
              </a:tr>
              <a:tr h="47120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loop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complete circuit.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832562"/>
                  </a:ext>
                </a:extLst>
              </a:tr>
              <a:tr h="576935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switch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toggle which is changed by someone as way of controlling an electrical circuit or system.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98394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 Rounded MT Bold" panose="020F0704030504030204" pitchFamily="34" charset="77"/>
                        </a:rPr>
                        <a:t>resistance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Arial Rounded MT Bold" panose="020F0704030504030204" pitchFamily="34" charset="77"/>
                        </a:rPr>
                        <a:t>A measure of how much an object opposes the flow of electrons.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32233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8CD5792-0DCF-7541-8B50-5684A0D38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2496">
            <a:off x="9016" y="483041"/>
            <a:ext cx="1218649" cy="1218649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698D1E-7B5B-A14D-8F95-13D5270ECE87}"/>
              </a:ext>
            </a:extLst>
          </p:cNvPr>
          <p:cNvSpPr/>
          <p:nvPr/>
        </p:nvSpPr>
        <p:spPr>
          <a:xfrm>
            <a:off x="9233230" y="5486400"/>
            <a:ext cx="2767577" cy="1281920"/>
          </a:xfrm>
          <a:prstGeom prst="roundRect">
            <a:avLst>
              <a:gd name="adj" fmla="val 7299"/>
            </a:avLst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We can conserve energy by:</a:t>
            </a:r>
            <a:endParaRPr lang="en-GB" sz="1200" dirty="0">
              <a:solidFill>
                <a:srgbClr val="33CCCB"/>
              </a:solidFill>
              <a:latin typeface="Arial Rounded MT Bold" panose="020F0704030504030204" pitchFamily="34" charset="77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Turning off electrical devices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Turning lights off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Using renewable sources such as solar and wind power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Using energy-saving lightbulbs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9864452" y="898773"/>
            <a:ext cx="1627367" cy="363297"/>
          </a:xfrm>
          <a:prstGeom prst="roundRect">
            <a:avLst>
              <a:gd name="adj" fmla="val 31421"/>
            </a:avLst>
          </a:prstGeom>
          <a:solidFill>
            <a:srgbClr val="33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 Rounded MT Bold" panose="020F0704030504030204" pitchFamily="34" charset="77"/>
              </a:rPr>
              <a:t>Composites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65345E-F042-C04C-98BD-8F59C3A38303}"/>
              </a:ext>
            </a:extLst>
          </p:cNvPr>
          <p:cNvSpPr/>
          <p:nvPr/>
        </p:nvSpPr>
        <p:spPr>
          <a:xfrm>
            <a:off x="3842822" y="761110"/>
            <a:ext cx="4376684" cy="564543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It is very important to be safe with electricity.  Electricians are trained to be safe with electrical circuits and equipment.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4D0624-E836-C34C-A76D-C06C83AAC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18789">
            <a:off x="2648771" y="505238"/>
            <a:ext cx="1218649" cy="1218649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7523DE8-AA18-CF4B-8E90-94B91DB2C476}"/>
              </a:ext>
            </a:extLst>
          </p:cNvPr>
          <p:cNvSpPr/>
          <p:nvPr/>
        </p:nvSpPr>
        <p:spPr>
          <a:xfrm>
            <a:off x="3798988" y="1439474"/>
            <a:ext cx="4464352" cy="564543"/>
          </a:xfrm>
          <a:prstGeom prst="roundRect">
            <a:avLst/>
          </a:prstGeom>
          <a:noFill/>
          <a:ln>
            <a:solidFill>
              <a:srgbClr val="33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33CCCB"/>
                </a:solidFill>
                <a:latin typeface="Arial Rounded MT Bold" panose="020F0704030504030204" pitchFamily="34" charset="77"/>
              </a:rPr>
              <a:t>All metals are good conductors of electricity and materials like rubber are good insulators.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D17E5CFA-BCB9-9B4F-9C73-57E963D919BA}"/>
              </a:ext>
            </a:extLst>
          </p:cNvPr>
          <p:cNvSpPr/>
          <p:nvPr/>
        </p:nvSpPr>
        <p:spPr>
          <a:xfrm>
            <a:off x="5954147" y="3870741"/>
            <a:ext cx="1487156" cy="475408"/>
          </a:xfrm>
          <a:prstGeom prst="roundRect">
            <a:avLst/>
          </a:prstGeom>
          <a:solidFill>
            <a:srgbClr val="33CC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Arial Rounded MT Bold" panose="020F0704030504030204" pitchFamily="34" charset="77"/>
              </a:rPr>
              <a:t>A series circuit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821422A-F5C2-744A-B16F-AB031CECBBD1}"/>
              </a:ext>
            </a:extLst>
          </p:cNvPr>
          <p:cNvSpPr txBox="1"/>
          <p:nvPr/>
        </p:nvSpPr>
        <p:spPr>
          <a:xfrm>
            <a:off x="315686" y="-174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C3116-9A08-4F38-89DC-0BF1E5AD5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890" y="1257568"/>
            <a:ext cx="652006" cy="4140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DC0EC-9C4B-4E25-A859-43872360A0B3}"/>
              </a:ext>
            </a:extLst>
          </p:cNvPr>
          <p:cNvSpPr txBox="1"/>
          <p:nvPr/>
        </p:nvSpPr>
        <p:spPr>
          <a:xfrm>
            <a:off x="9696001" y="1306430"/>
            <a:ext cx="2294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F0"/>
                </a:solidFill>
                <a:latin typeface="Abadi" panose="020B0604020202020204" pitchFamily="34" charset="0"/>
              </a:rPr>
              <a:t>To know how to work safely with electricity.</a:t>
            </a:r>
          </a:p>
          <a:p>
            <a:endParaRPr lang="en-GB" sz="1200" dirty="0">
              <a:solidFill>
                <a:srgbClr val="00B0F0"/>
              </a:solidFill>
              <a:latin typeface="Abadi" panose="020B0604020202020204" pitchFamily="34" charset="0"/>
            </a:endParaRPr>
          </a:p>
          <a:p>
            <a:endParaRPr lang="en-GB" sz="1200" dirty="0">
              <a:solidFill>
                <a:srgbClr val="00B0F0"/>
              </a:solidFill>
              <a:latin typeface="Abadi" panose="020B0604020202020204" pitchFamily="34" charset="0"/>
            </a:endParaRPr>
          </a:p>
          <a:p>
            <a:r>
              <a:rPr lang="en-GB" sz="1200" dirty="0">
                <a:solidFill>
                  <a:srgbClr val="00B0F0"/>
                </a:solidFill>
                <a:latin typeface="Abadi" panose="020B0604020202020204" pitchFamily="34" charset="0"/>
              </a:rPr>
              <a:t>To know how electricity is transported through a circuit.</a:t>
            </a:r>
          </a:p>
          <a:p>
            <a:endParaRPr lang="en-GB" sz="1200" dirty="0">
              <a:solidFill>
                <a:srgbClr val="00B0F0"/>
              </a:solidFill>
              <a:latin typeface="Abadi" panose="020B0604020202020204" pitchFamily="34" charset="0"/>
            </a:endParaRPr>
          </a:p>
          <a:p>
            <a:endParaRPr lang="en-GB" sz="1200" dirty="0">
              <a:solidFill>
                <a:srgbClr val="00B0F0"/>
              </a:solidFill>
              <a:latin typeface="Abadi" panose="020B0604020202020204" pitchFamily="34" charset="0"/>
            </a:endParaRPr>
          </a:p>
          <a:p>
            <a:r>
              <a:rPr lang="en-GB" sz="1200" dirty="0">
                <a:solidFill>
                  <a:srgbClr val="00B0F0"/>
                </a:solidFill>
                <a:latin typeface="Abadi" panose="020B0604020202020204" pitchFamily="34" charset="0"/>
              </a:rPr>
              <a:t>To know the basic parts of a circuit.</a:t>
            </a:r>
          </a:p>
          <a:p>
            <a:endParaRPr lang="en-GB" sz="1200" dirty="0">
              <a:solidFill>
                <a:srgbClr val="00B0F0"/>
              </a:solidFill>
              <a:latin typeface="Abadi" panose="020B0604020202020204" pitchFamily="34" charset="0"/>
            </a:endParaRPr>
          </a:p>
          <a:p>
            <a:endParaRPr lang="en-GB" sz="1200" dirty="0">
              <a:solidFill>
                <a:srgbClr val="00B0F0"/>
              </a:solidFill>
              <a:latin typeface="Abadi" panose="020B0604020202020204" pitchFamily="34" charset="0"/>
            </a:endParaRPr>
          </a:p>
          <a:p>
            <a:r>
              <a:rPr lang="en-GB" sz="1200" dirty="0">
                <a:solidFill>
                  <a:srgbClr val="00B0F0"/>
                </a:solidFill>
                <a:latin typeface="Abadi" panose="020B0604020202020204" pitchFamily="34" charset="0"/>
              </a:rPr>
              <a:t>I know the component parts of a series circuit.</a:t>
            </a:r>
          </a:p>
          <a:p>
            <a:endParaRPr lang="en-GB" sz="1200" dirty="0">
              <a:solidFill>
                <a:srgbClr val="00B0F0"/>
              </a:solidFill>
              <a:latin typeface="Abadi" panose="020B0604020202020204" pitchFamily="34" charset="0"/>
            </a:endParaRPr>
          </a:p>
          <a:p>
            <a:endParaRPr lang="en-GB" sz="1200" dirty="0">
              <a:solidFill>
                <a:srgbClr val="00B0F0"/>
              </a:solidFill>
              <a:latin typeface="Abadi" panose="020B0604020202020204" pitchFamily="34" charset="0"/>
            </a:endParaRPr>
          </a:p>
          <a:p>
            <a:r>
              <a:rPr lang="en-GB" sz="1200" dirty="0">
                <a:solidFill>
                  <a:srgbClr val="00B0F0"/>
                </a:solidFill>
                <a:latin typeface="Abadi" panose="020B0604020202020204" pitchFamily="34" charset="0"/>
              </a:rPr>
              <a:t>I know common conductors and insulators.</a:t>
            </a:r>
          </a:p>
          <a:p>
            <a:endParaRPr lang="en-GB" sz="1200" dirty="0">
              <a:solidFill>
                <a:srgbClr val="00B0F0"/>
              </a:solidFill>
              <a:latin typeface="Abadi" panose="020B0604020202020204" pitchFamily="34" charset="0"/>
            </a:endParaRPr>
          </a:p>
          <a:p>
            <a:r>
              <a:rPr lang="en-GB" sz="1200" dirty="0">
                <a:solidFill>
                  <a:srgbClr val="00B0F0"/>
                </a:solidFill>
                <a:latin typeface="Abadi" panose="020B0604020202020204" pitchFamily="34" charset="0"/>
              </a:rPr>
              <a:t>I know the difference between a series and a parallel circuit.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F88EC2-E1CD-47AB-9A25-213D2A73B300}"/>
              </a:ext>
            </a:extLst>
          </p:cNvPr>
          <p:cNvSpPr txBox="1"/>
          <p:nvPr/>
        </p:nvSpPr>
        <p:spPr>
          <a:xfrm>
            <a:off x="3636774" y="6592754"/>
            <a:ext cx="5772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Abadi" panose="020B0604020104020204" pitchFamily="34" charset="0"/>
              </a:rPr>
              <a:t>God shines within our hearts.  Jesus walks by our side.  The Holy Spirit gives us strength.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703A9D-A920-465D-B1E1-80B00ACDE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2182" y="4407081"/>
            <a:ext cx="5334000" cy="1981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4DE8D51-AAD8-4126-8542-7D15B9A6669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580"/>
          <a:stretch/>
        </p:blipFill>
        <p:spPr bwMode="auto">
          <a:xfrm>
            <a:off x="10400115" y="127127"/>
            <a:ext cx="886337" cy="7566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5D979B6-DBF3-4FE3-A9AF-AFD6FDFB1C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29" y="140229"/>
            <a:ext cx="522706" cy="51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752D46D-52D2-418D-BFA7-1B84BA3E6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195" y="140229"/>
            <a:ext cx="1304290" cy="490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B7CA2046C0034196F9337BC1104D48" ma:contentTypeVersion="10" ma:contentTypeDescription="Create a new document." ma:contentTypeScope="" ma:versionID="29035b7f6735ad2de679c7d36d44fe41">
  <xsd:schema xmlns:xsd="http://www.w3.org/2001/XMLSchema" xmlns:xs="http://www.w3.org/2001/XMLSchema" xmlns:p="http://schemas.microsoft.com/office/2006/metadata/properties" xmlns:ns3="7f2d0e5e-7046-488e-b9e7-50e7a5a56543" targetNamespace="http://schemas.microsoft.com/office/2006/metadata/properties" ma:root="true" ma:fieldsID="c444727cb573fa445b6261581a04fa06" ns3:_="">
    <xsd:import namespace="7f2d0e5e-7046-488e-b9e7-50e7a5a565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2d0e5e-7046-488e-b9e7-50e7a5a56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FFD851-6821-47CF-A14A-E85DE24A0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2d0e5e-7046-488e-b9e7-50e7a5a565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DBF5F3-EB80-4982-8184-B0D622AF94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851CD9-463E-405F-8FE7-55948E939205}">
  <ds:schemaRefs>
    <ds:schemaRef ds:uri="http://schemas.microsoft.com/office/2006/metadata/properties"/>
    <ds:schemaRef ds:uri="7f2d0e5e-7046-488e-b9e7-50e7a5a56543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272</Words>
  <Application>Microsoft Office PowerPoint</Application>
  <PresentationFormat>Widescreen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Abadi</vt:lpstr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Patricia Chapman</cp:lastModifiedBy>
  <cp:revision>62</cp:revision>
  <cp:lastPrinted>2019-04-23T11:19:16Z</cp:lastPrinted>
  <dcterms:created xsi:type="dcterms:W3CDTF">2019-03-22T07:10:13Z</dcterms:created>
  <dcterms:modified xsi:type="dcterms:W3CDTF">2022-04-26T06:57:05Z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0x010100CEB7CA2046C0034196F9337BC1104D48</vt:lpwstr>
  </property>
</Properties>
</file>